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9"/>
  </p:notesMasterIdLst>
  <p:sldIdLst>
    <p:sldId id="256" r:id="rId2"/>
    <p:sldId id="412" r:id="rId3"/>
    <p:sldId id="413" r:id="rId4"/>
    <p:sldId id="414" r:id="rId5"/>
    <p:sldId id="417" r:id="rId6"/>
    <p:sldId id="418" r:id="rId7"/>
    <p:sldId id="419" r:id="rId8"/>
    <p:sldId id="343" r:id="rId9"/>
    <p:sldId id="390" r:id="rId10"/>
    <p:sldId id="407" r:id="rId11"/>
    <p:sldId id="408" r:id="rId12"/>
    <p:sldId id="392" r:id="rId13"/>
    <p:sldId id="409" r:id="rId14"/>
    <p:sldId id="470" r:id="rId15"/>
    <p:sldId id="410" r:id="rId16"/>
    <p:sldId id="405" r:id="rId17"/>
    <p:sldId id="304" r:id="rId18"/>
    <p:sldId id="422" r:id="rId19"/>
    <p:sldId id="423" r:id="rId20"/>
    <p:sldId id="425" r:id="rId21"/>
    <p:sldId id="426" r:id="rId22"/>
    <p:sldId id="427" r:id="rId23"/>
    <p:sldId id="428" r:id="rId24"/>
    <p:sldId id="429" r:id="rId25"/>
    <p:sldId id="430" r:id="rId26"/>
    <p:sldId id="431" r:id="rId27"/>
    <p:sldId id="432" r:id="rId28"/>
    <p:sldId id="453" r:id="rId29"/>
    <p:sldId id="455" r:id="rId30"/>
    <p:sldId id="454" r:id="rId31"/>
    <p:sldId id="456" r:id="rId32"/>
    <p:sldId id="457" r:id="rId33"/>
    <p:sldId id="458" r:id="rId34"/>
    <p:sldId id="411" r:id="rId35"/>
    <p:sldId id="434" r:id="rId36"/>
    <p:sldId id="435" r:id="rId37"/>
    <p:sldId id="437" r:id="rId38"/>
    <p:sldId id="438" r:id="rId39"/>
    <p:sldId id="436" r:id="rId40"/>
    <p:sldId id="439" r:id="rId41"/>
    <p:sldId id="441" r:id="rId42"/>
    <p:sldId id="433" r:id="rId43"/>
    <p:sldId id="442" r:id="rId44"/>
    <p:sldId id="443" r:id="rId45"/>
    <p:sldId id="440" r:id="rId46"/>
    <p:sldId id="445" r:id="rId47"/>
    <p:sldId id="459" r:id="rId48"/>
    <p:sldId id="460" r:id="rId49"/>
    <p:sldId id="444" r:id="rId50"/>
    <p:sldId id="461" r:id="rId51"/>
    <p:sldId id="463" r:id="rId52"/>
    <p:sldId id="464" r:id="rId53"/>
    <p:sldId id="466" r:id="rId54"/>
    <p:sldId id="467" r:id="rId55"/>
    <p:sldId id="468" r:id="rId56"/>
    <p:sldId id="469" r:id="rId57"/>
    <p:sldId id="446" r:id="rId58"/>
    <p:sldId id="261" r:id="rId59"/>
    <p:sldId id="415" r:id="rId60"/>
    <p:sldId id="420" r:id="rId61"/>
    <p:sldId id="447" r:id="rId62"/>
    <p:sldId id="421" r:id="rId63"/>
    <p:sldId id="448" r:id="rId64"/>
    <p:sldId id="449" r:id="rId65"/>
    <p:sldId id="451" r:id="rId66"/>
    <p:sldId id="450" r:id="rId67"/>
    <p:sldId id="452" r:id="rId68"/>
  </p:sldIdLst>
  <p:sldSz cx="9144000" cy="5143500" type="screen16x9"/>
  <p:notesSz cx="6858000" cy="9144000"/>
  <p:embeddedFontLst>
    <p:embeddedFont>
      <p:font typeface="Baloo 2" panose="03080502040302020200" pitchFamily="66" charset="77"/>
      <p:regular r:id="rId70"/>
      <p:bold r:id="rId71"/>
    </p:embeddedFont>
    <p:embeddedFont>
      <p:font typeface="Cambria Math" panose="02040503050406030204" pitchFamily="18" charset="0"/>
      <p:regular r:id="rId72"/>
    </p:embeddedFont>
    <p:embeddedFont>
      <p:font typeface="Concert One" pitchFamily="2" charset="77"/>
      <p:regular r:id="rId73"/>
    </p:embeddedFont>
    <p:embeddedFont>
      <p:font typeface="Teko" panose="02000000000000000000" pitchFamily="2" charset="77"/>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AEA00"/>
    <a:srgbClr val="00FDFF"/>
    <a:srgbClr val="E0DCFF"/>
    <a:srgbClr val="FFCDD4"/>
    <a:srgbClr val="FCE6E5"/>
    <a:srgbClr val="D6C4DE"/>
    <a:srgbClr val="D9C1D8"/>
    <a:srgbClr val="E6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D27C-FFE2-FB4C-B6EE-347B1F31790E}" v="97" dt="2021-03-15T23:04:29.790"/>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94"/>
  </p:normalViewPr>
  <p:slideViewPr>
    <p:cSldViewPr snapToGrid="0" snapToObjects="1">
      <p:cViewPr varScale="1">
        <p:scale>
          <a:sx n="161" d="100"/>
          <a:sy n="16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766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7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4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58</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94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5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46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05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44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extLst>
      <p:ext uri="{BB962C8B-B14F-4D97-AF65-F5344CB8AC3E}">
        <p14:creationId xmlns:p14="http://schemas.microsoft.com/office/powerpoint/2010/main" val="170462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6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5" r:id="rId5"/>
    <p:sldLayoutId id="2147483667"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28.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41.tif"/><Relationship Id="rId1" Type="http://schemas.openxmlformats.org/officeDocument/2006/relationships/slideLayout" Target="../slideLayouts/slideLayout2.xml"/><Relationship Id="rId4" Type="http://schemas.openxmlformats.org/officeDocument/2006/relationships/image" Target="../media/image42.t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8: Regressions and SVM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Dependent variables (y)</a:t>
            </a:r>
            <a:br>
              <a:rPr lang="en" dirty="0"/>
            </a:br>
            <a:r>
              <a:rPr lang="en" dirty="0"/>
              <a:t>are the outcomes we wish to predict based on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1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Independent variables (x)</a:t>
            </a:r>
            <a:br>
              <a:rPr lang="en" dirty="0"/>
            </a:br>
            <a:r>
              <a:rPr lang="en" dirty="0"/>
              <a:t>are the covariates/ predictors / features we think change the value of the outcome variable in a quantifiable way</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Linear Model</a:t>
            </a:r>
            <a:r>
              <a:rPr lang="en-US" sz="2000" dirty="0"/>
              <a:t>:</a:t>
            </a:r>
          </a:p>
          <a:p>
            <a:pPr lvl="1" algn="l"/>
            <a:r>
              <a:rPr lang="en-US" sz="2000" dirty="0"/>
              <a:t>Used when the outcome variables are continuous </a:t>
            </a:r>
          </a:p>
          <a:p>
            <a:pPr algn="l"/>
            <a:r>
              <a:rPr lang="en-US" sz="2000" b="1" dirty="0"/>
              <a:t>Logistic Model</a:t>
            </a:r>
            <a:r>
              <a:rPr lang="en-US" sz="2000" dirty="0"/>
              <a:t>:</a:t>
            </a:r>
          </a:p>
          <a:p>
            <a:pPr algn="l"/>
            <a:r>
              <a:rPr lang="en-US" sz="2000" dirty="0"/>
              <a:t>	    Used when the outcome variables 	are binary </a:t>
            </a:r>
            <a:endParaRPr lang="en-US" sz="2000" b="1" dirty="0"/>
          </a:p>
          <a:p>
            <a:pPr algn="l"/>
            <a:r>
              <a:rPr lang="en-US" sz="2000" b="1" dirty="0"/>
              <a:t>Hierarchical Model</a:t>
            </a:r>
            <a:r>
              <a:rPr lang="en-US" sz="2000" dirty="0"/>
              <a:t>:</a:t>
            </a:r>
          </a:p>
          <a:p>
            <a:pPr algn="l"/>
            <a:r>
              <a:rPr lang="en-US" sz="2000" dirty="0"/>
              <a:t>	    Used when your data has a defined    	structure (i.e., variables are nested)</a:t>
            </a:r>
          </a:p>
        </p:txBody>
      </p:sp>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2679300" y="3997070"/>
            <a:ext cx="2639707" cy="307777"/>
          </a:xfrm>
          <a:prstGeom prst="rect">
            <a:avLst/>
          </a:prstGeom>
          <a:noFill/>
        </p:spPr>
        <p:txBody>
          <a:bodyPr wrap="square" rtlCol="0">
            <a:spAutoFit/>
          </a:bodyPr>
          <a:lstStyle/>
          <a:p>
            <a:r>
              <a:rPr lang="en-US" dirty="0"/>
              <a:t>*** not mutually exclusive </a:t>
            </a:r>
          </a:p>
        </p:txBody>
      </p:sp>
    </p:spTree>
    <p:extLst>
      <p:ext uri="{BB962C8B-B14F-4D97-AF65-F5344CB8AC3E}">
        <p14:creationId xmlns:p14="http://schemas.microsoft.com/office/powerpoint/2010/main" val="193935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21189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2444184399"/>
              </p:ext>
            </p:extLst>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52396035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5467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27158"/>
                <a:ext cx="3578225" cy="3290887"/>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is the mean of y for all conditions when they are 0 (i.e., Low--easy)</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is the difference between High and Low Attention for the easy task</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oMath>
                </a14:m>
                <a:r>
                  <a:rPr lang="en-US" dirty="0"/>
                  <a:t> is the difference between the easy and difficult task for low attention  </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3</m:t>
                        </m:r>
                      </m:sub>
                    </m:sSub>
                  </m:oMath>
                </a14:m>
                <a:r>
                  <a:rPr lang="en-US" dirty="0"/>
                  <a:t> is the interaction</a:t>
                </a:r>
              </a:p>
              <a:p>
                <a:endParaRPr lang="en-US"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27158"/>
                <a:ext cx="3578225" cy="3290887"/>
              </a:xfrm>
              <a:blipFill>
                <a:blip r:embed="rId2"/>
                <a:stretch>
                  <a:fillRect r="-1060"/>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3525164904"/>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D169A4-6C95-304F-9CB2-E9AB03CEBE18}"/>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5" name="TextBox 4">
                <a:extLst>
                  <a:ext uri="{FF2B5EF4-FFF2-40B4-BE49-F238E27FC236}">
                    <a16:creationId xmlns:a16="http://schemas.microsoft.com/office/drawing/2014/main" id="{FFD169A4-6C95-304F-9CB2-E9AB03CEBE18}"/>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8080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oMath>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6469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one of the ultimate goals of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2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spTree>
    <p:extLst>
      <p:ext uri="{BB962C8B-B14F-4D97-AF65-F5344CB8AC3E}">
        <p14:creationId xmlns:p14="http://schemas.microsoft.com/office/powerpoint/2010/main" val="4143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EEBE004-7D7E-1F47-80AA-239B9DDBDB55}"/>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5120805-5982-3A4E-ADEC-106F9DC5F518}"/>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C1B5E9A-F05E-464D-B99B-8080FC9143BB}"/>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38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92313155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420328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79038"/>
                <a:ext cx="3578225" cy="3290887"/>
              </a:xfrm>
            </p:spPr>
            <p:txBody>
              <a:bodyPr>
                <a:normAutofit fontScale="92500" lnSpcReduction="20000"/>
              </a:body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79038"/>
                <a:ext cx="3578225" cy="3290887"/>
              </a:xfrm>
              <a:blipFill>
                <a:blip r:embed="rId2"/>
                <a:stretch>
                  <a:fillRect t="-38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392251250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14381-6EBA-AE4A-9582-B3C2780020E6}"/>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3A414381-6EBA-AE4A-9582-B3C2780020E6}"/>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26090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0"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8286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3282694"/>
              </a:xfrm>
              <a:prstGeom prst="rect">
                <a:avLst/>
              </a:prstGeom>
              <a:noFill/>
            </p:spPr>
            <p:txBody>
              <a:bodyPr wrap="square" rtlCol="0">
                <a:spAutoFit/>
              </a:bodyPr>
              <a:lstStyle/>
              <a:p>
                <a:pPr algn="ctr"/>
                <a:r>
                  <a:rPr lang="en-US" sz="2100" dirty="0"/>
                  <a:t>X(1,0) – X(0,0) </a:t>
                </a:r>
                <a14:m>
                  <m:oMath xmlns:m="http://schemas.openxmlformats.org/officeDocument/2006/math">
                    <m:r>
                      <a:rPr lang="en-US" sz="210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oMath>
                </a14:m>
                <a:endParaRPr lang="en-US" sz="2100" b="1" dirty="0"/>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r>
                        <a:rPr lang="en-US" sz="2100" i="1">
                          <a:latin typeface="Cambria Math" panose="02040503050406030204" pitchFamily="18" charset="0"/>
                        </a:rPr>
                        <m:t>∗(</m:t>
                      </m:r>
                      <m:r>
                        <m:rPr>
                          <m:nor/>
                        </m:rPr>
                        <a:rPr lang="en-US" sz="2100" dirty="0"/>
                        <m:t>X</m:t>
                      </m:r>
                      <m:r>
                        <m:rPr>
                          <m:nor/>
                        </m:rPr>
                        <a:rPr lang="en-US" sz="2100" dirty="0"/>
                        <m:t>(1,0) – </m:t>
                      </m:r>
                      <m:r>
                        <m:rPr>
                          <m:nor/>
                        </m:rPr>
                        <a:rPr lang="en-US" sz="2100" dirty="0"/>
                        <m:t>X</m:t>
                      </m:r>
                      <m:r>
                        <m:rPr>
                          <m:nor/>
                        </m:rPr>
                        <a:rPr lang="en-US" sz="2100" dirty="0"/>
                        <m:t>(0,0)</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r>
                  <a:rPr lang="en-US" sz="2100" dirty="0"/>
                  <a:t>Thus, your main effect is twice as big, and your beta is half of the estimated effect </a:t>
                </a:r>
              </a:p>
              <a:p>
                <a:pPr algn="ctr"/>
                <a:endParaRPr lang="en-US" sz="2100" b="1" dirty="0"/>
              </a:p>
              <a:p>
                <a:pPr algn="ctr"/>
                <a:endParaRPr lang="en-US" sz="2100" b="1" dirty="0"/>
              </a:p>
            </p:txBody>
          </p:sp>
        </mc:Choice>
        <mc:Fallback>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3"/>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341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pPr marL="114300" indent="0">
              <a:buNone/>
            </a:pPr>
            <a:br>
              <a:rPr lang="en-US" sz="2000" dirty="0"/>
            </a:br>
            <a:endParaRPr lang="en-US" sz="2000" dirty="0"/>
          </a:p>
          <a:p>
            <a:r>
              <a:rPr lang="en-US" sz="2000" dirty="0"/>
              <a:t>What about replacing 0’s with -0.5 and 1’s with 0.5</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132148998"/>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17992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8" y="1660410"/>
                <a:ext cx="8282427" cy="2320892"/>
              </a:xfrm>
              <a:prstGeom prst="rect">
                <a:avLst/>
              </a:prstGeom>
              <a:noFill/>
            </p:spPr>
            <p:txBody>
              <a:bodyPr wrap="square" rtlCol="0">
                <a:spAutoFit/>
              </a:bodyPr>
              <a:lstStyle/>
              <a:p>
                <a:pPr algn="ctr"/>
                <a:r>
                  <a:rPr lang="en-US" sz="2000" dirty="0"/>
                  <a:t>X(1,0) – X(0,0) </a:t>
                </a: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e>
                    </m:d>
                  </m:oMath>
                </a14:m>
                <a:endParaRPr lang="en-US" sz="2000" b="1" dirty="0"/>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p>
              <a:p>
                <a:pPr algn="ctr"/>
                <a:endParaRPr lang="en-US" sz="20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8" y="1660410"/>
                <a:ext cx="8282427" cy="23208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2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
        <p:nvSpPr>
          <p:cNvPr id="2" name="TextBox 1">
            <a:extLst>
              <a:ext uri="{FF2B5EF4-FFF2-40B4-BE49-F238E27FC236}">
                <a16:creationId xmlns:a16="http://schemas.microsoft.com/office/drawing/2014/main" id="{BABBE68F-4D8C-4646-973C-529711F38641}"/>
              </a:ext>
            </a:extLst>
          </p:cNvPr>
          <p:cNvSpPr txBox="1"/>
          <p:nvPr/>
        </p:nvSpPr>
        <p:spPr>
          <a:xfrm>
            <a:off x="2443153" y="2365963"/>
            <a:ext cx="4287165"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b="1" dirty="0"/>
              <a:t>You predicted y what now?</a:t>
            </a:r>
          </a:p>
        </p:txBody>
      </p:sp>
    </p:spTree>
    <p:extLst>
      <p:ext uri="{BB962C8B-B14F-4D97-AF65-F5344CB8AC3E}">
        <p14:creationId xmlns:p14="http://schemas.microsoft.com/office/powerpoint/2010/main" val="288955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496573"/>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indoor&#10;&#10;Description automatically generated">
            <a:extLst>
              <a:ext uri="{FF2B5EF4-FFF2-40B4-BE49-F238E27FC236}">
                <a16:creationId xmlns:a16="http://schemas.microsoft.com/office/drawing/2014/main" id="{99E7131A-53FB-E746-B6A7-521C7EAB98BC}"/>
              </a:ext>
            </a:extLst>
          </p:cNvPr>
          <p:cNvPicPr>
            <a:picLocks noChangeAspect="1"/>
          </p:cNvPicPr>
          <p:nvPr/>
        </p:nvPicPr>
        <p:blipFill>
          <a:blip r:embed="rId3"/>
          <a:stretch>
            <a:fillRect/>
          </a:stretch>
        </p:blipFill>
        <p:spPr>
          <a:xfrm>
            <a:off x="1752229" y="1049216"/>
            <a:ext cx="5825458" cy="3879755"/>
          </a:xfrm>
          <a:prstGeom prst="rect">
            <a:avLst/>
          </a:prstGeom>
        </p:spPr>
      </p:pic>
    </p:spTree>
    <p:extLst>
      <p:ext uri="{BB962C8B-B14F-4D97-AF65-F5344CB8AC3E}">
        <p14:creationId xmlns:p14="http://schemas.microsoft.com/office/powerpoint/2010/main" val="415284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4157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550870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mc:Choice xmlns:a14="http://schemas.microsoft.com/office/drawing/2010/main"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4601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models make predictions based on hypotheses.</a:t>
            </a:r>
            <a:br>
              <a:rPr lang="en" dirty="0"/>
            </a:br>
            <a:r>
              <a:rPr lang="en" b="0" dirty="0"/>
              <a:t>They predict the state of an outcome variable (y) given new information x or at a new time point (</a:t>
            </a:r>
            <a:r>
              <a:rPr lang="en" b="0" dirty="0" err="1"/>
              <a:t>xt</a:t>
            </a:r>
            <a:r>
              <a:rPr lang="en" b="0" dirty="0"/>
              <a:t>)</a:t>
            </a:r>
            <a:endParaRPr b="0"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1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66972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In machine learning and computational modelling, the way you teach your algorithm to predict can take one of two forms: </a:t>
            </a:r>
            <a:r>
              <a:rPr lang="en-US" sz="2400" b="1" dirty="0"/>
              <a:t>supervised</a:t>
            </a:r>
            <a:r>
              <a:rPr lang="en-US" sz="2400" dirty="0"/>
              <a:t> learning and </a:t>
            </a:r>
            <a:r>
              <a:rPr lang="en-US" sz="2400" b="1" dirty="0"/>
              <a:t>Unsupervised</a:t>
            </a:r>
            <a:r>
              <a:rPr lang="en-US" sz="2400" dirty="0"/>
              <a:t> learning</a:t>
            </a:r>
          </a:p>
          <a:p>
            <a:pPr algn="l">
              <a:lnSpc>
                <a:spcPct val="150000"/>
              </a:lnSpc>
            </a:pPr>
            <a:endParaRPr lang="en-US" sz="2400" dirty="0"/>
          </a:p>
        </p:txBody>
      </p:sp>
    </p:spTree>
    <p:extLst>
      <p:ext uri="{BB962C8B-B14F-4D97-AF65-F5344CB8AC3E}">
        <p14:creationId xmlns:p14="http://schemas.microsoft.com/office/powerpoint/2010/main" val="2262898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231886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 revisited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Supervised machine learning algorithm that learns to classify two classes of data (can be generalized to multi class problems) given a bunch of examples of each class</a:t>
            </a:r>
          </a:p>
        </p:txBody>
      </p:sp>
    </p:spTree>
    <p:extLst>
      <p:ext uri="{BB962C8B-B14F-4D97-AF65-F5344CB8AC3E}">
        <p14:creationId xmlns:p14="http://schemas.microsoft.com/office/powerpoint/2010/main" val="295464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22117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supervised</a:t>
            </a:r>
            <a:r>
              <a:rPr lang="en-US" sz="2400" dirty="0"/>
              <a:t> learning takes place when algorithms are fed examples of data to learn from like in regressions and SVM</a:t>
            </a:r>
          </a:p>
          <a:p>
            <a:pPr algn="l">
              <a:lnSpc>
                <a:spcPct val="150000"/>
              </a:lnSpc>
            </a:pPr>
            <a:r>
              <a:rPr lang="en-US" sz="2400" dirty="0"/>
              <a:t>Much like when you were a little kid, you were taught the alphabet with examples of words that start with each letter</a:t>
            </a:r>
          </a:p>
          <a:p>
            <a:pPr algn="l">
              <a:lnSpc>
                <a:spcPct val="150000"/>
              </a:lnSpc>
            </a:pPr>
            <a:endParaRPr lang="en-US" sz="2400" dirty="0"/>
          </a:p>
        </p:txBody>
      </p:sp>
    </p:spTree>
    <p:extLst>
      <p:ext uri="{BB962C8B-B14F-4D97-AF65-F5344CB8AC3E}">
        <p14:creationId xmlns:p14="http://schemas.microsoft.com/office/powerpoint/2010/main" val="3542690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works using </a:t>
            </a:r>
            <a:r>
              <a:rPr lang="en-US" sz="2400" b="1" dirty="0"/>
              <a:t>support vectors </a:t>
            </a:r>
            <a:r>
              <a:rPr lang="en-US" sz="2400" dirty="0"/>
              <a:t>that help create a decision boundary (i.e., a hyperplane) along your multidimensional feature space to classify your inputs.</a:t>
            </a:r>
          </a:p>
          <a:p>
            <a:pPr algn="l">
              <a:lnSpc>
                <a:spcPct val="150000"/>
              </a:lnSpc>
            </a:pPr>
            <a:r>
              <a:rPr lang="en-US" sz="2400" dirty="0"/>
              <a:t>Support vectors are cases that are very close to the decision boundary (i.e., ambiguous cases) </a:t>
            </a:r>
          </a:p>
        </p:txBody>
      </p:sp>
    </p:spTree>
    <p:extLst>
      <p:ext uri="{BB962C8B-B14F-4D97-AF65-F5344CB8AC3E}">
        <p14:creationId xmlns:p14="http://schemas.microsoft.com/office/powerpoint/2010/main" val="88861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4"/>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5"/>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146547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375025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5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565770" y="1447522"/>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8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rot="18204429" flipV="1">
            <a:off x="874643" y="516835"/>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6198312">
            <a:off x="410971" y="2356068"/>
            <a:ext cx="7451993" cy="567546"/>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266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87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C4E8BF-9963-0042-AB9A-A255615EC02D}"/>
              </a:ext>
            </a:extLst>
          </p:cNvPr>
          <p:cNvSpPr txBox="1"/>
          <p:nvPr/>
        </p:nvSpPr>
        <p:spPr>
          <a:xfrm>
            <a:off x="1357526" y="1859962"/>
            <a:ext cx="5981222" cy="1384995"/>
          </a:xfrm>
          <a:prstGeom prst="rect">
            <a:avLst/>
          </a:prstGeom>
          <a:solidFill>
            <a:srgbClr val="FF2F92">
              <a:alpha val="69804"/>
            </a:srgbClr>
          </a:solidFill>
        </p:spPr>
        <p:txBody>
          <a:bodyPr wrap="square" rtlCol="0">
            <a:spAutoFit/>
          </a:bodyPr>
          <a:lstStyle/>
          <a:p>
            <a:pPr algn="ctr"/>
            <a:r>
              <a:rPr lang="en-US" sz="2800" dirty="0"/>
              <a:t>SVM tries to find a hyperplane such that it leaves the widest lane between the edge examples </a:t>
            </a:r>
          </a:p>
        </p:txBody>
      </p:sp>
    </p:spTree>
    <p:extLst>
      <p:ext uri="{BB962C8B-B14F-4D97-AF65-F5344CB8AC3E}">
        <p14:creationId xmlns:p14="http://schemas.microsoft.com/office/powerpoint/2010/main" val="4206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73058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Unsupervised</a:t>
            </a:r>
            <a:r>
              <a:rPr lang="en-US" sz="2400" dirty="0"/>
              <a:t> learning takes place when algorithms learn without examples, but through trial and error without the need of labels</a:t>
            </a:r>
          </a:p>
          <a:p>
            <a:pPr algn="l">
              <a:lnSpc>
                <a:spcPct val="150000"/>
              </a:lnSpc>
            </a:pPr>
            <a:r>
              <a:rPr lang="en-US" sz="2400" dirty="0"/>
              <a:t>Much like when you learned how to ride a bike</a:t>
            </a:r>
          </a:p>
          <a:p>
            <a:pPr algn="l">
              <a:lnSpc>
                <a:spcPct val="150000"/>
              </a:lnSpc>
            </a:pPr>
            <a:r>
              <a:rPr lang="en-US" sz="2400" dirty="0"/>
              <a:t>Examples include k-means (see class on clustering)</a:t>
            </a:r>
          </a:p>
        </p:txBody>
      </p:sp>
    </p:spTree>
    <p:extLst>
      <p:ext uri="{BB962C8B-B14F-4D97-AF65-F5344CB8AC3E}">
        <p14:creationId xmlns:p14="http://schemas.microsoft.com/office/powerpoint/2010/main" val="14446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regression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put it simply a regression is a set of statistical tools used to describe and quantify the relationship between dependent and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20466"/>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15359</TotalTime>
  <Words>2799</Words>
  <Application>Microsoft Macintosh PowerPoint</Application>
  <PresentationFormat>On-screen Show (16:9)</PresentationFormat>
  <Paragraphs>519</Paragraphs>
  <Slides>67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Teko</vt:lpstr>
      <vt:lpstr>Concert One</vt:lpstr>
      <vt:lpstr>Baloo 2</vt:lpstr>
      <vt:lpstr>Cambria Math</vt:lpstr>
      <vt:lpstr>Virtual Campaign by Slidesgo</vt:lpstr>
      <vt:lpstr>MATLAB </vt:lpstr>
      <vt:lpstr>What is one of the ultimate goals of a model?</vt:lpstr>
      <vt:lpstr>PREDICT</vt:lpstr>
      <vt:lpstr>Computational models make predictions based on hypotheses. They predict the state of an outcome variable (y) given new information x or at a new time point (xt)</vt:lpstr>
      <vt:lpstr>How do computers learn?</vt:lpstr>
      <vt:lpstr>How do computers learn?</vt:lpstr>
      <vt:lpstr>How do computers learn?</vt:lpstr>
      <vt:lpstr>What is a regression ?</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Types of regression models </vt:lpstr>
      <vt:lpstr>Linear regression models </vt:lpstr>
      <vt:lpstr>Linear Regression Models</vt:lpstr>
      <vt:lpstr>Linear Regression Models</vt:lpstr>
      <vt:lpstr>Linear Regression Models</vt:lpstr>
      <vt:lpstr>Dummy Coding</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selection revisited </vt:lpstr>
      <vt:lpstr>Overfitting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78</cp:revision>
  <dcterms:modified xsi:type="dcterms:W3CDTF">2021-05-03T14:12:02Z</dcterms:modified>
</cp:coreProperties>
</file>